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271" r:id="rId4"/>
    <p:sldId id="277" r:id="rId5"/>
    <p:sldId id="273" r:id="rId6"/>
    <p:sldId id="267" r:id="rId7"/>
    <p:sldId id="274" r:id="rId8"/>
    <p:sldId id="270" r:id="rId9"/>
    <p:sldId id="276" r:id="rId10"/>
    <p:sldId id="259" r:id="rId11"/>
    <p:sldId id="264" r:id="rId12"/>
    <p:sldId id="265" r:id="rId13"/>
    <p:sldId id="263" r:id="rId14"/>
    <p:sldId id="261" r:id="rId15"/>
    <p:sldId id="262" r:id="rId16"/>
    <p:sldId id="266" r:id="rId17"/>
    <p:sldId id="269" r:id="rId18"/>
    <p:sldId id="268" r:id="rId19"/>
    <p:sldId id="256" r:id="rId20"/>
    <p:sldId id="272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48" autoAdjust="0"/>
    <p:restoredTop sz="9466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2178-358D-41A6-A37B-42202436521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E0EE-A041-4164-B3C5-3DC1F0A2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E0EE-A041-4164-B3C5-3DC1F0A29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iteresources.worldbank.org/DISABILITY/Resources/Regions/South%20Asia/JICA_SriLanka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2" y="152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8" y="3872484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isability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ontext in 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058" y="5617695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Manika Opatha </a:t>
            </a:r>
          </a:p>
          <a:p>
            <a:pPr algn="r"/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Master of Disability Studies</a:t>
            </a:r>
          </a:p>
          <a:p>
            <a:pPr algn="r"/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Flinders University. SA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Physiotherapist’s role in Disability Service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algn="just"/>
            <a:r>
              <a:rPr lang="en-US" sz="2400" dirty="0" smtClean="0"/>
              <a:t>Plays a vital role where individual’s mobility is limited by a disability.</a:t>
            </a:r>
            <a:endParaRPr lang="en-US" sz="2400" dirty="0"/>
          </a:p>
          <a:p>
            <a:pPr algn="just"/>
            <a:r>
              <a:rPr lang="en-US" sz="2400" dirty="0" smtClean="0"/>
              <a:t>A leading character in service provision to enhance functional capabilities of people with disabilities.</a:t>
            </a:r>
          </a:p>
          <a:p>
            <a:pPr algn="just"/>
            <a:r>
              <a:rPr lang="en-US" sz="2400" dirty="0" smtClean="0"/>
              <a:t>Assessment, initiation and facilitation of therapy care in long term management</a:t>
            </a:r>
          </a:p>
          <a:p>
            <a:pPr algn="just"/>
            <a:r>
              <a:rPr lang="en-US" sz="2400" dirty="0" smtClean="0"/>
              <a:t>Ensure minimization of likelihood of disease/condition progression</a:t>
            </a:r>
          </a:p>
          <a:p>
            <a:pPr algn="just"/>
            <a:r>
              <a:rPr lang="en-US" sz="2400" dirty="0" smtClean="0"/>
              <a:t>Optimize social inclusion through alleviation of </a:t>
            </a:r>
            <a:r>
              <a:rPr lang="en-US" sz="2400" dirty="0"/>
              <a:t> </a:t>
            </a:r>
            <a:r>
              <a:rPr lang="en-US" sz="2400" dirty="0" smtClean="0"/>
              <a:t>possible personal and physical </a:t>
            </a:r>
            <a:r>
              <a:rPr lang="en-US" sz="2400" dirty="0"/>
              <a:t>b</a:t>
            </a:r>
            <a:r>
              <a:rPr lang="en-US" sz="2400" dirty="0" smtClean="0"/>
              <a:t>arriers.</a:t>
            </a:r>
          </a:p>
          <a:p>
            <a:pPr algn="just"/>
            <a:r>
              <a:rPr lang="en-US" sz="2400" dirty="0" smtClean="0"/>
              <a:t>Promotes physical and psychological wellbeing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5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un\Desktop\Photoes\zzzzz\Mics DVD 01\Nawajeewana Mrs. Nilakshi\DSC01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989582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sun\Desktop\Photoes\zzzzz\Mics DVD 01\Nawajeewana Mrs. Nilakshi\DSC01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89582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16" y="253275"/>
            <a:ext cx="855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Some of my involvements in service provision for people with disabilities 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" y="5334000"/>
            <a:ext cx="375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Home visits in the field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2578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Center-based community physiotherapy services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sun\Desktop\Photoes\zzzzz\Campus DVD02\Nawajeewana\Nawajeewana\PT\DSC00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36" y="651891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5480" y="504242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Participate in information sessions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un\Desktop\Photoes\zzzzz\Mics DVD 01\Workshops\Ragamaa\DSC01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n\Desktop\Photoes\zzzzz\Mics DVD 01\Workshops\Ragamaa\DSC0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4" y="914400"/>
            <a:ext cx="298323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325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Participation in service delivery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Home-based assessments &amp; therapy sessions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Kasun\Desktop\Photoes\zzzzz\Campus DVD02\Nawajeewana\IMG_2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40262"/>
            <a:ext cx="4855666" cy="36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sun\Desktop\Photoes\zzzzz\Campus DVD02\Nawajeewana\IMG_2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303" y="1875360"/>
            <a:ext cx="364199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Cerebral Palsy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8" y="5867400"/>
            <a:ext cx="4389362" cy="6556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Amputee Rehabilitation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asun\Desktop\Photoes\zzzzz\Campus DVD02\Nawajeewana\IMG_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6525" y="1072481"/>
            <a:ext cx="518124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sun\Desktop\Photoes\zzzzz\Campus DVD02\Nawajeewana\IMG_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30" y="424956"/>
            <a:ext cx="3984801" cy="29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8890" y="357381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Stroke Rehabilitation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sun\Desktop\Photoes\zzzzz\Campus DVD02\Nawajeewana\Nawajeewana\PT\DSC01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" y="1469898"/>
            <a:ext cx="3018536" cy="22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sun\Desktop\Photoes\zzzzz\Campus DVD02\Nawajeewana\Nawajeewana\PT\DSC0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76" y="1469898"/>
            <a:ext cx="2326577" cy="31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sun\Desktop\Photoes\zzzzz\Campus DVD02\Nawajeewana\Nawajeewana\PT\DSC01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3" y="1469897"/>
            <a:ext cx="3067367" cy="23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5800" y="5334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Wheel Chair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obility Training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" y="4953000"/>
            <a:ext cx="6190805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Prosthetic Application and Gait Training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88"/>
            <a:ext cx="3146488" cy="236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05159"/>
            <a:ext cx="2994406" cy="224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3" y="2238122"/>
            <a:ext cx="3032234" cy="2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7" y="4095589"/>
            <a:ext cx="2076313" cy="27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My aim is to…..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024129"/>
            <a:ext cx="86868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inclusion of </a:t>
            </a: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en-US" b="1" i="1" dirty="0" smtClean="0">
                <a:solidFill>
                  <a:srgbClr val="7030A0"/>
                </a:solidFill>
              </a:rPr>
              <a:t>person first language” </a:t>
            </a:r>
            <a:r>
              <a:rPr lang="en-US" dirty="0" smtClean="0"/>
              <a:t>to address people with disability </a:t>
            </a:r>
          </a:p>
          <a:p>
            <a:endParaRPr lang="en-US" dirty="0" smtClean="0"/>
          </a:p>
          <a:p>
            <a:r>
              <a:rPr lang="en-US" dirty="0" smtClean="0"/>
              <a:t>Raising awareness to address hidden mental health issues of people with disabilities</a:t>
            </a:r>
          </a:p>
          <a:p>
            <a:endParaRPr lang="en-US" dirty="0" smtClean="0"/>
          </a:p>
          <a:p>
            <a:r>
              <a:rPr lang="en-US" dirty="0" smtClean="0"/>
              <a:t>Minimize physical as well as “attitudinal” barriers for people with disabilities to merge with the mainstream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300" dirty="0" smtClean="0">
                <a:solidFill>
                  <a:srgbClr val="7030A0"/>
                </a:solidFill>
              </a:rPr>
              <a:t>People with disabilities        people with</a:t>
            </a:r>
            <a:r>
              <a:rPr lang="en-US" sz="2600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different abilities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Develop effective collaborations of stakeholders who involve in service provision for people with disabilities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5528" y="5943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Within  Sri Lanka…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4800" y="4152900"/>
            <a:ext cx="457200" cy="266700"/>
          </a:xfrm>
          <a:prstGeom prst="rightArrow">
            <a:avLst>
              <a:gd name="adj1" fmla="val 50000"/>
              <a:gd name="adj2" fmla="val 86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153" y="0"/>
            <a:ext cx="6324600" cy="137159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Special Remembering………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2938"/>
            <a:ext cx="6096000" cy="4267200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Sampath Dhanapala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Former university lecturer in Sri Lanka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Master’s student at Flinders University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Physically impaired due to Muscular </a:t>
            </a:r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ystrophy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Had a great vision to become a disability advisor and serve the country with his knowledge and experience especially through disability advocacy and by establishing a center for helping with necessary knowledge and training to university leavers and young community with disabilities.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Passed away untimely in last December due to post-surgical complications.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54873"/>
            <a:ext cx="2743200" cy="41267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19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19" y="5181600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ut..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Flinders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University- Disability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&amp; 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ommunity Inclusion Unit have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expressed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their interest to pursue Sampath’s vision by  developing partnership with University of Peradeniya.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4800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Introduction 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6"/>
            <a:ext cx="84939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Sri Lanka….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(The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Democratic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Socialist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Republic of Sri Lanka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000" dirty="0" smtClean="0"/>
              <a:t>A developing country in the South Asia </a:t>
            </a:r>
          </a:p>
          <a:p>
            <a:r>
              <a:rPr lang="en-US" sz="2000" dirty="0" smtClean="0"/>
              <a:t>A diverse country accommodates many religions, ethnicities &amp; languages</a:t>
            </a:r>
          </a:p>
          <a:p>
            <a:r>
              <a:rPr lang="en-US" sz="2000" dirty="0" smtClean="0"/>
              <a:t>Rich with vast bio diversity</a:t>
            </a:r>
          </a:p>
          <a:p>
            <a:r>
              <a:rPr lang="en-US" sz="2000" dirty="0" smtClean="0"/>
              <a:t>A leading exporter of tea, coffee, coconut, &amp; gemstones etc.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Has been marred by a three decades of civil war  &amp; decisively ended in 2009</a:t>
            </a:r>
          </a:p>
          <a:p>
            <a:pPr>
              <a:tabLst>
                <a:tab pos="566738" algn="l"/>
              </a:tabLst>
            </a:pPr>
            <a:r>
              <a:rPr lang="en-US" sz="2000" dirty="0" smtClean="0"/>
              <a:t>Recovered through grief &amp; optimism to a certain extent after the tragedy of tsunami in 2004</a:t>
            </a:r>
          </a:p>
          <a:p>
            <a:r>
              <a:rPr lang="en-US" sz="2000" dirty="0" smtClean="0"/>
              <a:t>Still have certain survivals of historical calamities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0897"/>
            <a:ext cx="1254964" cy="178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0" y="5526772"/>
            <a:ext cx="1898496" cy="114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35902"/>
            <a:ext cx="1717750" cy="113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1614488" cy="120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6798"/>
            <a:ext cx="2209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3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References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en-US" sz="2000" dirty="0" smtClean="0"/>
              <a:t>Department of Social Services, Sri Lanka. (2011). </a:t>
            </a:r>
            <a:r>
              <a:rPr lang="en-US" sz="2000" i="1" dirty="0" smtClean="0"/>
              <a:t>Overview. </a:t>
            </a:r>
          </a:p>
          <a:p>
            <a:r>
              <a:rPr lang="en-US" sz="2000" dirty="0"/>
              <a:t>Japan International Cooperation </a:t>
            </a:r>
            <a:r>
              <a:rPr lang="en-US" sz="2000" dirty="0" smtClean="0"/>
              <a:t>Agency Planning </a:t>
            </a:r>
            <a:r>
              <a:rPr lang="en-US" sz="2000" dirty="0"/>
              <a:t>and Evaluation </a:t>
            </a:r>
            <a:r>
              <a:rPr lang="en-US" sz="2000" dirty="0" smtClean="0"/>
              <a:t>Department. (2002</a:t>
            </a:r>
            <a:r>
              <a:rPr lang="en-US" sz="2000" dirty="0"/>
              <a:t>). </a:t>
            </a:r>
            <a:r>
              <a:rPr lang="en-US" sz="2000" i="1" dirty="0"/>
              <a:t>Country Profile </a:t>
            </a:r>
            <a:r>
              <a:rPr lang="en-US" sz="2000" i="1" dirty="0" smtClean="0"/>
              <a:t>on Disability: Democratic Socialist</a:t>
            </a:r>
            <a:endParaRPr lang="en-US" sz="2000" i="1" dirty="0"/>
          </a:p>
          <a:p>
            <a:pPr marL="347663" indent="-347663">
              <a:buNone/>
            </a:pPr>
            <a:r>
              <a:rPr lang="en-US" sz="2000" i="1" dirty="0" smtClean="0"/>
              <a:t>      Republic of Sri Lanka. </a:t>
            </a:r>
            <a:r>
              <a:rPr lang="en-US" sz="2000" i="1" dirty="0"/>
              <a:t>Retrieved from </a:t>
            </a:r>
            <a:r>
              <a:rPr lang="en-US" sz="2000" i="1" dirty="0" smtClean="0"/>
              <a:t>     </a:t>
            </a:r>
            <a:r>
              <a:rPr lang="en-US" sz="2000" i="1" dirty="0" smtClean="0">
                <a:hlinkClick r:id="rId2"/>
              </a:rPr>
              <a:t>http</a:t>
            </a:r>
            <a:r>
              <a:rPr lang="en-US" sz="2000" i="1" dirty="0">
                <a:hlinkClick r:id="rId2"/>
              </a:rPr>
              <a:t>://</a:t>
            </a:r>
            <a:r>
              <a:rPr lang="en-US" sz="2000" i="1" dirty="0" smtClean="0">
                <a:hlinkClick r:id="rId2"/>
              </a:rPr>
              <a:t>siteresources.worldbank.org/DISABILITY/Resources/Regions/South%20Asia/JICA_SriLanka.pdf</a:t>
            </a:r>
            <a:r>
              <a:rPr lang="en-US" sz="2000" i="1" dirty="0" smtClean="0"/>
              <a:t>  </a:t>
            </a:r>
            <a:endParaRPr lang="en-US" sz="2000" i="1" dirty="0"/>
          </a:p>
          <a:p>
            <a:r>
              <a:rPr lang="en-US" sz="2000" dirty="0" smtClean="0"/>
              <a:t>Protection </a:t>
            </a:r>
            <a:r>
              <a:rPr lang="en-US" sz="2000" dirty="0"/>
              <a:t>of the Rights of Persons with Disabilities Act, No.28 of 1996 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481469" cy="333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92089"/>
            <a:ext cx="4393692" cy="2929128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 Disability means to Sri Lanka?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6021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“Persons with disabilities” means any person who, as a result of any deficiency in his/her physical or mental capabilities, whether congenital or not, is unable by himself /herself to ensure for himself/herself, wholly or partly, the necessities of life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sz="2000" b="1" i="1" dirty="0" smtClean="0"/>
              <a:t>(Protection </a:t>
            </a:r>
            <a:r>
              <a:rPr lang="en-US" sz="2000" b="1" i="1" dirty="0"/>
              <a:t>of the Rights of Persons with Disabilities Act, No.28 of 1996 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47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6550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population of people with disability grew alarmingly over last few years as a result of civil war and due to natural disasters, accidents &amp; other general factors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Rapid increase of aged population is also an added burden.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There are number of accessible issues all over the country mainly with public buildings, transport and other infrastructure (education, employment, entertainment, etc.)  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42056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Current situation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Stake Holders in Disability Services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566738" indent="-401638">
              <a:tabLst>
                <a:tab pos="622300" algn="l"/>
              </a:tabLst>
            </a:pPr>
            <a:r>
              <a:rPr lang="en-US" b="1" dirty="0" smtClean="0"/>
              <a:t>The Ministry </a:t>
            </a:r>
            <a:r>
              <a:rPr lang="en-US" b="1" dirty="0"/>
              <a:t>of Social </a:t>
            </a:r>
            <a:r>
              <a:rPr lang="en-US" b="1" dirty="0" smtClean="0"/>
              <a:t>Services, Welfare &amp; Livestock Development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- Department of Social Services </a:t>
            </a:r>
          </a:p>
          <a:p>
            <a:pPr marL="0" indent="0">
              <a:buNone/>
            </a:pPr>
            <a:endParaRPr lang="en-US" dirty="0" smtClean="0"/>
          </a:p>
          <a:p>
            <a:pPr marL="1206500" indent="-53975"/>
            <a:r>
              <a:rPr lang="en-US" dirty="0" smtClean="0"/>
              <a:t>The Ministry of Health</a:t>
            </a:r>
          </a:p>
          <a:p>
            <a:pPr marL="1206500" indent="-53975"/>
            <a:r>
              <a:rPr lang="en-US" dirty="0" smtClean="0"/>
              <a:t>The Ministry of Education</a:t>
            </a:r>
          </a:p>
          <a:p>
            <a:pPr marL="1206500" indent="-53975"/>
            <a:r>
              <a:rPr lang="en-US" dirty="0" smtClean="0"/>
              <a:t>NGOs</a:t>
            </a:r>
          </a:p>
          <a:p>
            <a:pPr marL="1206500" indent="-53975"/>
            <a:r>
              <a:rPr lang="en-US" dirty="0" smtClean="0"/>
              <a:t>Other volunteer organizations</a:t>
            </a:r>
          </a:p>
          <a:p>
            <a:pPr marL="1206500" indent="-53975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Department of Social Services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Mission</a:t>
            </a:r>
          </a:p>
          <a:p>
            <a:pPr marL="0" indent="0" algn="just">
              <a:buNone/>
            </a:pPr>
            <a:r>
              <a:rPr lang="en-US" sz="2400" dirty="0"/>
              <a:t>“To make those who are subject to </a:t>
            </a:r>
            <a:r>
              <a:rPr lang="en-US" sz="2400" dirty="0" smtClean="0"/>
              <a:t>disadvantaged </a:t>
            </a:r>
            <a:r>
              <a:rPr lang="en-US" sz="2400" dirty="0"/>
              <a:t>situation in the society, active stakeholders in the national development process by providing needy services and empowering them</a:t>
            </a:r>
            <a:r>
              <a:rPr lang="en-US" sz="2400" dirty="0" smtClean="0"/>
              <a:t>”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objectives:</a:t>
            </a:r>
            <a:endParaRPr lang="en-US" sz="2400" b="1" dirty="0"/>
          </a:p>
          <a:p>
            <a:pPr algn="just"/>
            <a:r>
              <a:rPr lang="en-US" sz="2400" dirty="0" smtClean="0"/>
              <a:t>Ensure equal rights and opportunities of people with disabilities</a:t>
            </a:r>
          </a:p>
          <a:p>
            <a:pPr algn="just"/>
            <a:r>
              <a:rPr lang="en-US" sz="2400" dirty="0" smtClean="0"/>
              <a:t>Policy implementation &amp; action plans for service provision</a:t>
            </a:r>
          </a:p>
          <a:p>
            <a:pPr algn="just"/>
            <a:r>
              <a:rPr lang="en-US" sz="2400" dirty="0" smtClean="0"/>
              <a:t>Rehabilitation, service provision for skill development and employment opportunities for people with disabilities</a:t>
            </a:r>
          </a:p>
          <a:p>
            <a:pPr algn="just"/>
            <a:r>
              <a:rPr lang="en-US" sz="2400" dirty="0" smtClean="0"/>
              <a:t>Early intervention programs for children with special needs</a:t>
            </a:r>
          </a:p>
          <a:p>
            <a:pPr algn="just"/>
            <a:r>
              <a:rPr lang="en-US" sz="2400" dirty="0" smtClean="0"/>
              <a:t>Community re-integration of drug addicts</a:t>
            </a:r>
          </a:p>
          <a:p>
            <a:pPr algn="just"/>
            <a:r>
              <a:rPr lang="en-US" sz="2400" dirty="0" smtClean="0"/>
              <a:t>Training and awareness programs for skill development of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1433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Hierarchy of community based disability services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Disabled persons and the family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Community Level (villages and Grama Nildhari areas)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Divisional Secretary Level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District Level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Provincial Level</a:t>
            </a:r>
          </a:p>
          <a:p>
            <a:pPr marL="0" indent="0" algn="ctr">
              <a:buNone/>
            </a:pPr>
            <a:r>
              <a:rPr lang="en-US" b="1" dirty="0"/>
              <a:t>↓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National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Level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Ctd…….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just"/>
            <a:r>
              <a:rPr lang="en-US" dirty="0" smtClean="0"/>
              <a:t>Helping hands from international community are positively impacted on most of the currently available disability welfare services</a:t>
            </a:r>
          </a:p>
          <a:p>
            <a:pPr algn="just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Sri Lankan Government is acknowledge volunteer/ NGO &amp; international services at all time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Practically,</a:t>
            </a:r>
          </a:p>
          <a:p>
            <a:pPr marL="0" indent="0" algn="just">
              <a:buNone/>
            </a:pPr>
            <a:r>
              <a:rPr lang="en-US" dirty="0" smtClean="0"/>
              <a:t>There are some mismatches of services provide for people with disabilities and their actual needs</a:t>
            </a:r>
          </a:p>
          <a:p>
            <a:r>
              <a:rPr lang="en-US" dirty="0" smtClean="0"/>
              <a:t>use  “free size model” of  services to address specific needs of individuals</a:t>
            </a:r>
          </a:p>
          <a:p>
            <a:r>
              <a:rPr lang="en-US" dirty="0" smtClean="0"/>
              <a:t>lack of relevant knowledge among service providers about specific disabilities</a:t>
            </a:r>
          </a:p>
          <a:p>
            <a:r>
              <a:rPr lang="en-US" dirty="0" smtClean="0"/>
              <a:t>Poor communication among stake holders</a:t>
            </a:r>
          </a:p>
          <a:p>
            <a:r>
              <a:rPr lang="en-US" dirty="0" smtClean="0"/>
              <a:t>Poor monitoring of quality of ongoing disability services by relevant authorities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846</Words>
  <Application>Microsoft Office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Disability Context in Sri Lanka</vt:lpstr>
      <vt:lpstr>Introduction </vt:lpstr>
      <vt:lpstr>What Disability means to Sri Lanka?</vt:lpstr>
      <vt:lpstr>PowerPoint Presentation</vt:lpstr>
      <vt:lpstr>Stake Holders in Disability Services</vt:lpstr>
      <vt:lpstr>Department of Social Services </vt:lpstr>
      <vt:lpstr>Hierarchy of community based disability services </vt:lpstr>
      <vt:lpstr>Ctd…….</vt:lpstr>
      <vt:lpstr>PowerPoint Presentation</vt:lpstr>
      <vt:lpstr>Physiotherapist’s role in Disability Service </vt:lpstr>
      <vt:lpstr>PowerPoint Presentation</vt:lpstr>
      <vt:lpstr>PowerPoint Presentation</vt:lpstr>
      <vt:lpstr>PowerPoint Presentation</vt:lpstr>
      <vt:lpstr>Home-based assessments &amp; therapy sessions </vt:lpstr>
      <vt:lpstr>Amputee Rehabilitation</vt:lpstr>
      <vt:lpstr>PowerPoint Presentation</vt:lpstr>
      <vt:lpstr>Prosthetic Application and Gait Training </vt:lpstr>
      <vt:lpstr>My aim is to…..</vt:lpstr>
      <vt:lpstr>Special Remembering………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remembering………</dc:title>
  <dc:creator>Kasun</dc:creator>
  <cp:lastModifiedBy>Kasun</cp:lastModifiedBy>
  <cp:revision>85</cp:revision>
  <dcterms:created xsi:type="dcterms:W3CDTF">2006-08-16T00:00:00Z</dcterms:created>
  <dcterms:modified xsi:type="dcterms:W3CDTF">2015-03-25T06:04:33Z</dcterms:modified>
</cp:coreProperties>
</file>